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344" r:id="rId6"/>
    <p:sldId id="261" r:id="rId7"/>
    <p:sldId id="345" r:id="rId8"/>
    <p:sldId id="346" r:id="rId9"/>
    <p:sldId id="347" r:id="rId10"/>
    <p:sldId id="348" r:id="rId11"/>
    <p:sldId id="349" r:id="rId12"/>
    <p:sldId id="352" r:id="rId13"/>
    <p:sldId id="353" r:id="rId14"/>
    <p:sldId id="373" r:id="rId15"/>
    <p:sldId id="350" r:id="rId16"/>
    <p:sldId id="351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90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8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5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4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3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90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17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9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82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42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71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71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D455-5F76-4462-B11C-C1EE55961F90}" type="datetimeFigureOut">
              <a:rPr lang="ru-RU" smtClean="0"/>
              <a:t>13.02.2020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50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3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6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9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20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22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24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26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8.png"/><Relationship Id="rId5" Type="http://schemas.openxmlformats.org/officeDocument/2006/relationships/image" Target="../media/image3.gif"/><Relationship Id="rId10" Type="http://schemas.openxmlformats.org/officeDocument/2006/relationships/image" Target="../media/image32.png"/><Relationship Id="rId4" Type="http://schemas.openxmlformats.org/officeDocument/2006/relationships/image" Target="../media/image4.jp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.gif"/><Relationship Id="rId10" Type="http://schemas.openxmlformats.org/officeDocument/2006/relationships/image" Target="../media/image37.png"/><Relationship Id="rId4" Type="http://schemas.openxmlformats.org/officeDocument/2006/relationships/image" Target="../media/image4.jp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42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.jpg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44.jpeg"/><Relationship Id="rId5" Type="http://schemas.openxmlformats.org/officeDocument/2006/relationships/image" Target="../media/image3.gif"/><Relationship Id="rId4" Type="http://schemas.openxmlformats.org/officeDocument/2006/relationships/image" Target="../media/image4.jpg"/><Relationship Id="rId9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2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 smtClean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 smtClean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 smtClean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sz="5400" b="1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Ростов-на-Дону 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г.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10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://russkoepole.de/images/3/3/2/MosLeip/Ukas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52" y="1400858"/>
            <a:ext cx="5497763" cy="511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resent5.com/presentation/1/117205685_437032921.pdf-img/117205685_437032921.pdf-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853" y="1389229"/>
            <a:ext cx="6168745" cy="462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407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0" y="1168428"/>
            <a:ext cx="12192000" cy="8844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79830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25695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11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s://cf.ppt-online.org/files1/slide/w/wTcHQ4o7eqAKxCypaig6EuDhW05lOrIBFLjtUGR1km/slide-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35" y="1316380"/>
            <a:ext cx="9903266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92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12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pbs.twimg.com/media/Dz6P5L0XQAA6oi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1" y="1425387"/>
            <a:ext cx="6519799" cy="488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bs.twimg.com/profile_images/899013937433333763/8wMnO9i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33" y="1554870"/>
            <a:ext cx="4606011" cy="46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79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16352" y="1463040"/>
            <a:ext cx="6998208" cy="58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Доктрины современной России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512965" y="2350996"/>
            <a:ext cx="7045693" cy="7579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Военная доктрина стран Варшавского договора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(от 29 мая 1987 г.)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Прямоугольная выноска 3"/>
          <p:cNvSpPr/>
          <p:nvPr/>
        </p:nvSpPr>
        <p:spPr>
          <a:xfrm>
            <a:off x="463296" y="2729978"/>
            <a:ext cx="2450592" cy="688592"/>
          </a:xfrm>
          <a:prstGeom prst="wedgeRectCallout">
            <a:avLst>
              <a:gd name="adj1" fmla="val 112162"/>
              <a:gd name="adj2" fmla="val 836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1993 год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500773" y="3252700"/>
            <a:ext cx="7045693" cy="7579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Основные положения Военной доктрины РФ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(Указ ПРФ №1833 от 2 ноября 1993 г.)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512965" y="4139949"/>
            <a:ext cx="7045693" cy="7579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Военная доктрина РФ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(Указ ПРФ №706 от 21 апреля 2000 г.)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ая выноска 14"/>
          <p:cNvSpPr/>
          <p:nvPr/>
        </p:nvSpPr>
        <p:spPr>
          <a:xfrm>
            <a:off x="463296" y="3615963"/>
            <a:ext cx="2450592" cy="688592"/>
          </a:xfrm>
          <a:prstGeom prst="wedgeRectCallout">
            <a:avLst>
              <a:gd name="adj1" fmla="val 112162"/>
              <a:gd name="adj2" fmla="val 836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2000 год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512965" y="5081907"/>
            <a:ext cx="7045693" cy="7579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Военная доктрина РФ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(Указ ПРФ №146 от 5 февраля 2010 г.)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ая выноска 16"/>
          <p:cNvSpPr/>
          <p:nvPr/>
        </p:nvSpPr>
        <p:spPr>
          <a:xfrm>
            <a:off x="463296" y="4501948"/>
            <a:ext cx="2450592" cy="688592"/>
          </a:xfrm>
          <a:prstGeom prst="wedgeRectCallout">
            <a:avLst>
              <a:gd name="adj1" fmla="val 112162"/>
              <a:gd name="adj2" fmla="val 836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2010 год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4500772" y="6008093"/>
            <a:ext cx="7045693" cy="757964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Военная доктрина РФ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(Указ ПРФ №2976 от 25 декабря 2014 г.)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ая выноска 18"/>
          <p:cNvSpPr/>
          <p:nvPr/>
        </p:nvSpPr>
        <p:spPr>
          <a:xfrm>
            <a:off x="463296" y="5500636"/>
            <a:ext cx="2450592" cy="688592"/>
          </a:xfrm>
          <a:prstGeom prst="wedgeRectCallout">
            <a:avLst>
              <a:gd name="adj1" fmla="val 112162"/>
              <a:gd name="adj2" fmla="val 836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2014 год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7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8450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Учебный вопрос №2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86732" y="2283252"/>
            <a:ext cx="11686674" cy="1573261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Военные основы военной доктрины. Задачи государства в области обеспечения военной безопасности. Цели и задачи военно-технического обеспечения военной безопасности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ttps://im0-tub-ru.yandex.net/i?id=c56ea595f828769a08fa5f3242ea6de4&amp;n=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694" y="4044087"/>
            <a:ext cx="6959065" cy="26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4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15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670433" y="1389229"/>
            <a:ext cx="4851133" cy="365760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Военная доктрина РФ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17634" y="1925053"/>
            <a:ext cx="3590223" cy="35819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</a:t>
            </a:r>
            <a:r>
              <a:rPr lang="ru-RU" dirty="0" smtClean="0">
                <a:solidFill>
                  <a:schemeClr val="tx1"/>
                </a:solidFill>
              </a:rPr>
              <a:t>. Общие положения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трелка вправо 5"/>
          <p:cNvSpPr/>
          <p:nvPr/>
        </p:nvSpPr>
        <p:spPr>
          <a:xfrm>
            <a:off x="3984859" y="2016492"/>
            <a:ext cx="481264" cy="17531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10501" y="1876928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Целевое предназначение, главная задача Военной доктрины, понятия и определения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Стрелка вниз 8"/>
          <p:cNvSpPr/>
          <p:nvPr/>
        </p:nvSpPr>
        <p:spPr>
          <a:xfrm>
            <a:off x="1982801" y="2335171"/>
            <a:ext cx="221381" cy="2727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17633" y="2659802"/>
            <a:ext cx="3590223" cy="35819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II</a:t>
            </a:r>
            <a:r>
              <a:rPr lang="ru-RU" dirty="0" smtClean="0">
                <a:solidFill>
                  <a:schemeClr val="tx1"/>
                </a:solidFill>
              </a:rPr>
              <a:t>. Военные опасности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610500" y="2582802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Основные внешние и внутренние военные опасности, военные угрозы. Характер военных конфликтов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Стрелка вправо 14"/>
          <p:cNvSpPr/>
          <p:nvPr/>
        </p:nvSpPr>
        <p:spPr>
          <a:xfrm>
            <a:off x="3984859" y="2738983"/>
            <a:ext cx="481264" cy="17531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2002053" y="3086862"/>
            <a:ext cx="221381" cy="2727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327261" y="3411493"/>
            <a:ext cx="3590223" cy="35819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III</a:t>
            </a:r>
            <a:r>
              <a:rPr lang="ru-RU" dirty="0" smtClean="0">
                <a:solidFill>
                  <a:schemeClr val="tx1"/>
                </a:solidFill>
              </a:rPr>
              <a:t>. Военная политика РФ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Стрелка вправо 17"/>
          <p:cNvSpPr/>
          <p:nvPr/>
        </p:nvSpPr>
        <p:spPr>
          <a:xfrm>
            <a:off x="3984859" y="3497045"/>
            <a:ext cx="259886" cy="1605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610500" y="3305303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Деятельность государства по содержанию и предотвращению военных конфликтов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610500" y="3898048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Применение ВС и других войск в мирное время, в период непосредственной угрозы и в военное время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4336930" y="3549144"/>
            <a:ext cx="13372" cy="2205481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Стрелка вправо 22"/>
          <p:cNvSpPr/>
          <p:nvPr/>
        </p:nvSpPr>
        <p:spPr>
          <a:xfrm>
            <a:off x="4310832" y="3506634"/>
            <a:ext cx="259886" cy="1605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>
            <a:off x="4324738" y="4035977"/>
            <a:ext cx="259886" cy="1605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низ 24"/>
          <p:cNvSpPr/>
          <p:nvPr/>
        </p:nvSpPr>
        <p:spPr>
          <a:xfrm>
            <a:off x="5839967" y="4476112"/>
            <a:ext cx="256032" cy="295998"/>
          </a:xfrm>
          <a:prstGeom prst="downArrow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низ 28"/>
          <p:cNvSpPr/>
          <p:nvPr/>
        </p:nvSpPr>
        <p:spPr>
          <a:xfrm>
            <a:off x="10060322" y="4484045"/>
            <a:ext cx="256032" cy="295998"/>
          </a:xfrm>
          <a:prstGeom prst="downArrow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4610500" y="4803545"/>
            <a:ext cx="2643741" cy="4755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Основные задачи ВС РФ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7496583" y="4823800"/>
            <a:ext cx="4159609" cy="4553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Основные условия, вынуждающие перейти РФ к вооруженной защите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4610500" y="5510784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Развитие военной организации. Строительство и развитие ВС РФ и других войск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4" name="Стрелка вправо 33"/>
          <p:cNvSpPr/>
          <p:nvPr/>
        </p:nvSpPr>
        <p:spPr>
          <a:xfrm>
            <a:off x="4328154" y="5695689"/>
            <a:ext cx="259886" cy="1605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 вниз 34"/>
          <p:cNvSpPr/>
          <p:nvPr/>
        </p:nvSpPr>
        <p:spPr>
          <a:xfrm>
            <a:off x="5839967" y="6057731"/>
            <a:ext cx="256032" cy="295998"/>
          </a:xfrm>
          <a:prstGeom prst="downArrow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трелка вниз 35"/>
          <p:cNvSpPr/>
          <p:nvPr/>
        </p:nvSpPr>
        <p:spPr>
          <a:xfrm>
            <a:off x="10060322" y="6041280"/>
            <a:ext cx="256032" cy="295998"/>
          </a:xfrm>
          <a:prstGeom prst="downArrow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4584624" y="6355426"/>
            <a:ext cx="4159609" cy="4553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Строительство и развитие ВС РФ и других войск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8975018" y="6347363"/>
            <a:ext cx="2643741" cy="4755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Военное планирование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Стрелка вниз 38"/>
          <p:cNvSpPr/>
          <p:nvPr/>
        </p:nvSpPr>
        <p:spPr>
          <a:xfrm>
            <a:off x="2002052" y="3821610"/>
            <a:ext cx="221382" cy="26401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7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6094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16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68866" y="3363709"/>
            <a:ext cx="3590223" cy="64745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IV</a:t>
            </a:r>
            <a:r>
              <a:rPr lang="ru-RU" dirty="0" smtClean="0">
                <a:solidFill>
                  <a:schemeClr val="tx1"/>
                </a:solidFill>
              </a:rPr>
              <a:t>. </a:t>
            </a:r>
            <a:r>
              <a:rPr lang="ru-RU" dirty="0" err="1" smtClean="0">
                <a:solidFill>
                  <a:schemeClr val="tx1"/>
                </a:solidFill>
              </a:rPr>
              <a:t>Военно</a:t>
            </a:r>
            <a:r>
              <a:rPr lang="ru-RU" dirty="0" smtClean="0">
                <a:solidFill>
                  <a:schemeClr val="tx1"/>
                </a:solidFill>
              </a:rPr>
              <a:t> – экономическое обеспечение обороны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Стрелка вправо 8"/>
          <p:cNvSpPr/>
          <p:nvPr/>
        </p:nvSpPr>
        <p:spPr>
          <a:xfrm>
            <a:off x="3924649" y="3595541"/>
            <a:ext cx="252074" cy="13521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584624" y="2000702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Оснащение ВС РФ и других войск вооружением, военной и специальной техникой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4275437" y="2212299"/>
            <a:ext cx="13372" cy="270019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Стрелка вправо 13"/>
          <p:cNvSpPr/>
          <p:nvPr/>
        </p:nvSpPr>
        <p:spPr>
          <a:xfrm>
            <a:off x="4261420" y="2156885"/>
            <a:ext cx="259886" cy="1605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4275115" y="2813521"/>
            <a:ext cx="259886" cy="1605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4289467" y="4117112"/>
            <a:ext cx="259886" cy="1605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584624" y="2625891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Обеспечение ВС РФ и других войск материальными средствами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4584624" y="3291760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Развитие </a:t>
            </a:r>
            <a:r>
              <a:rPr lang="ru-RU" dirty="0" err="1" smtClean="0">
                <a:solidFill>
                  <a:schemeClr val="tx1"/>
                </a:solidFill>
              </a:rPr>
              <a:t>оборонно</a:t>
            </a:r>
            <a:r>
              <a:rPr lang="ru-RU" dirty="0" smtClean="0">
                <a:solidFill>
                  <a:schemeClr val="tx1"/>
                </a:solidFill>
              </a:rPr>
              <a:t> – промышленного комплекса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4282394" y="3455094"/>
            <a:ext cx="259886" cy="1605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584623" y="3955953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Мобилизационная подготовка экономики, органов государственной власти, органов местного самоуправления и организаций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584623" y="4668652"/>
            <a:ext cx="7045693" cy="487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solidFill>
                  <a:schemeClr val="tx1"/>
                </a:solidFill>
              </a:rPr>
              <a:t>Военно</a:t>
            </a:r>
            <a:r>
              <a:rPr lang="ru-RU" dirty="0" smtClean="0">
                <a:solidFill>
                  <a:schemeClr val="tx1"/>
                </a:solidFill>
              </a:rPr>
              <a:t> – политическое и </a:t>
            </a:r>
            <a:r>
              <a:rPr lang="ru-RU" dirty="0" err="1" smtClean="0">
                <a:solidFill>
                  <a:schemeClr val="tx1"/>
                </a:solidFill>
              </a:rPr>
              <a:t>военно</a:t>
            </a:r>
            <a:r>
              <a:rPr lang="ru-RU" dirty="0" smtClean="0">
                <a:solidFill>
                  <a:schemeClr val="tx1"/>
                </a:solidFill>
              </a:rPr>
              <a:t> – техническое сотрудничество РФ с иностранными государствами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Стрелка вправо 21"/>
          <p:cNvSpPr/>
          <p:nvPr/>
        </p:nvSpPr>
        <p:spPr>
          <a:xfrm>
            <a:off x="4275115" y="4790304"/>
            <a:ext cx="259886" cy="1605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низ 22"/>
          <p:cNvSpPr/>
          <p:nvPr/>
        </p:nvSpPr>
        <p:spPr>
          <a:xfrm>
            <a:off x="1943339" y="1347462"/>
            <a:ext cx="241276" cy="185986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82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17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cf.ppt-online.org/files/slide/5/5CRuOpz7N0hV2bia36rGvtfKkjxUIPo8LqdEl4/slide-8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7" y="1424221"/>
            <a:ext cx="6762768" cy="50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257448" y="1553704"/>
            <a:ext cx="4494998" cy="7425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Крупномасштабная (региональная) война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257448" y="2425692"/>
            <a:ext cx="4494998" cy="11837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Локальная война и международные вооруженные конфликты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57448" y="3738955"/>
            <a:ext cx="4494998" cy="7425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Внутренние вооруженные конфликты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257448" y="4610943"/>
            <a:ext cx="4494998" cy="7425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по поддержанию </a:t>
            </a:r>
            <a:r>
              <a:rPr lang="ru-RU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восстановлению мира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05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18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644893" y="1588168"/>
            <a:ext cx="9885145" cy="45527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 обороной 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понимается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политических, экономических, военных, социальных, правовых и иных мер по обеспечению готовности государства к защите от вооруженного нападения, а также собственно защиты населения, территории и суверенитета России.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5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19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414109" y="1425387"/>
            <a:ext cx="8163028" cy="7787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России в области обороны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116" y="3169533"/>
            <a:ext cx="11401767" cy="1110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Предотвращение военных конфликтов </a:t>
            </a:r>
            <a:r>
              <a:rPr lang="ru-RU" sz="2400" dirty="0">
                <a:solidFill>
                  <a:schemeClr val="tx1"/>
                </a:solidFill>
              </a:rPr>
              <a:t>сочетанием, политико-дипломатических и других мер с поддержанием военного потенциала на уровне, достаточном для надежной обороны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5117" y="4500360"/>
            <a:ext cx="11401766" cy="755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Обеспечение неприкосновенности </a:t>
            </a:r>
            <a:r>
              <a:rPr lang="ru-RU" sz="2400" dirty="0">
                <a:solidFill>
                  <a:schemeClr val="tx1"/>
                </a:solidFill>
              </a:rPr>
              <a:t>сухопутных, морских границ и воздушного пространства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95116" y="5492872"/>
            <a:ext cx="11401767" cy="1164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Пресечение провокаций и  </a:t>
            </a:r>
            <a:r>
              <a:rPr lang="ru-RU" sz="2400" dirty="0">
                <a:solidFill>
                  <a:schemeClr val="tx1"/>
                </a:solidFill>
              </a:rPr>
              <a:t>посягательств на безопасность граждан, суверенитет, территорию и другие жизненно важные интересы России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796764" y="2403164"/>
            <a:ext cx="3397718" cy="56423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мирное время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28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  <a:endParaRPr lang="ru-RU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361950" y="3470472"/>
            <a:ext cx="11734800" cy="275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6:</a:t>
            </a:r>
          </a:p>
          <a:p>
            <a:r>
              <a:rPr lang="ru-RU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Общественно-государственная подготовка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-82478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20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5116" y="2234980"/>
            <a:ext cx="11401767" cy="65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страны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Вооруженных Сил на военное положение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366788" y="1416109"/>
            <a:ext cx="9461633" cy="56423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угрожаемый период и с началом войны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95115" y="3051339"/>
            <a:ext cx="11401767" cy="786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Мобилизация всех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 на отражение агрессии, вооруженную защиту населения, суверенитета и территориальной целостности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95114" y="4001366"/>
            <a:ext cx="11401767" cy="1051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Координация верх усилий страны по отражению агрессии, использование ООН и  других международных организации по осуждению и изоляции агрессора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5113" y="5217023"/>
            <a:ext cx="11401767" cy="95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Принуждение агрессора к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прекращению  войны и восстановлению справедливого мира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244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0" y="1177221"/>
            <a:ext cx="12192000" cy="5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99758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  <a:r>
              <a:rPr lang="ru-RU" sz="2400" dirty="0" smtClean="0">
                <a:solidFill>
                  <a:schemeClr val="tx1"/>
                </a:solidFill>
              </a:rPr>
              <a:t>1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614412" y="1330577"/>
            <a:ext cx="10963175" cy="5390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Вооруженные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Силы и другие войска возлагается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671636" y="1973868"/>
            <a:ext cx="3397718" cy="56423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мирное время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71638" y="2642382"/>
            <a:ext cx="11401768" cy="4124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своевременное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вскрытие готовящегося вооруженного нападения или угрожающего развития ситуации и предупреждение о них высшего руководства государства;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поддержание состава и состояния стратегических ядерных сил на уровне, обеспечивающем гарантированное нанесение заданного ущерба агрессору в любых условиях обстановки;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поддержание боевого потенциала группировок войск (сил) общего назначения мирного времени на уровне, обеспечивающем отражение агрессии локального (регионального) масштаба;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обеспечение в рамках государственных мероприятий по переводу страны с мирного на военное положение, стратегического развертывания Вооруженных Сил и других войск;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охрана Государственной границы, воздушного пространства и подводной среды;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охрана важных государственных объектов и пресечение особо опасных правонарушений, диверсий и террористических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актов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793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0" y="1168428"/>
            <a:ext cx="12192000" cy="8844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9966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22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503595" y="1296546"/>
            <a:ext cx="4456497" cy="56423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агрессии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8265" y="2175309"/>
            <a:ext cx="11126804" cy="2502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отражение ударов противника с воздушных, сухопутных и морских направлений;</a:t>
            </a:r>
          </a:p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нанесение поражения противнику, создание условий для прекращения военных действий на возможно более ранней стадии и заключение мира на условиях, отвечающих интересам России;</a:t>
            </a:r>
          </a:p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ведение военных действий совместно с вооруженными силами союзных государств в соответствии с международными обязательствами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74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0" y="1168428"/>
            <a:ext cx="12192000" cy="8845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9966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23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735756" y="1296547"/>
            <a:ext cx="8720487" cy="56423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внутренних вооруженных конфликтов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3886" y="2156059"/>
            <a:ext cx="11386687" cy="4052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локализация и блокировка района конфликта;</a:t>
            </a:r>
          </a:p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пресечение вооруженных столкновений и разъединение противоборствующих сторон;</a:t>
            </a:r>
          </a:p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обеспечение охраны общественного порядка и поддержание правового режима чрезвычайного положения в районе конфликта и прилегающих районах;</a:t>
            </a:r>
          </a:p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проведение мероприятий по разоружению и ликвидации незаконных вооруженных формирований и изъятию оружия у населения в районе конфликта;</a:t>
            </a:r>
          </a:p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проведение оперативно-розыскных и следственных мероприятий в интересах устранения угрозы внутренней безопасности, а также решение других задач, предусмотренных действующим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законодательством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02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24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6371924" y="1554870"/>
            <a:ext cx="5501482" cy="49999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Локализация и блокирование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района конфликта,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пресечение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вооруженных столкновений и разъединения противоборствующих сторон, а также в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защиту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стратегически важных объектов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2131" y="1425387"/>
            <a:ext cx="4408370" cy="1617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Органы и войска МВД, Национальная гвардия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02131" y="3295051"/>
            <a:ext cx="4408371" cy="1617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Отдельные формирования ВС РФ 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трелка вправо 6"/>
          <p:cNvSpPr/>
          <p:nvPr/>
        </p:nvSpPr>
        <p:spPr>
          <a:xfrm rot="698649">
            <a:off x="4937759" y="2059602"/>
            <a:ext cx="1568918" cy="43313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4706754" y="3838268"/>
            <a:ext cx="1568918" cy="43313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5400000">
            <a:off x="2020411" y="5141050"/>
            <a:ext cx="771809" cy="43313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02131" y="5788181"/>
            <a:ext cx="6332113" cy="10192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по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поддержанию мира, 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проводимые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решению Совета Безопасности ООН или в соответствии с международными обязательствами России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90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82474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05980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25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799347" y="1472665"/>
            <a:ext cx="6593305" cy="92782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принципы строительства Вооруженных Сил 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29389" y="2646947"/>
            <a:ext cx="11454064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Соответствие характеру предстоящих военных действий и задачам, возлагаемым на войска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9389" y="3473118"/>
            <a:ext cx="11454064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максимальной самостоятельной частей, соединений и объединений при выполнении боевых задач 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29389" y="4299289"/>
            <a:ext cx="11454064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эффективное использование войсками имеющихся на вооружении и поступающих новых технологических средств борьбы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29389" y="5122256"/>
            <a:ext cx="11454064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успешного применения воинских формирований в их штатной организации в условиях данного театра военных действий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9389" y="5934920"/>
            <a:ext cx="11454064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Достижение превосходства над противником в организации войск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4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26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424539" y="1472665"/>
            <a:ext cx="9644514" cy="53901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принципы строительства Вооруженных Сил РФ  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96766" y="2155953"/>
            <a:ext cx="11454064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Подконтрольность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военных структур органам государственной власти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96766" y="2964177"/>
            <a:ext cx="11454064" cy="53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Централизацию руководства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военным строительством и обороной страны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96766" y="6066150"/>
            <a:ext cx="4908885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Единоначалие на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правовой основе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96766" y="3607872"/>
            <a:ext cx="11454064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Соответствие  организационной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структуры, боевого состава и численности войск (сил) целям и задачам предотвращения войны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96766" y="4434043"/>
            <a:ext cx="11454064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Поддержание боевой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мобилизационной готовности Вооруженных Сил на уровне, соответствующем военной опасности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746283" y="6066149"/>
            <a:ext cx="6304548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отечественного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мирового опыта военного строительства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596766" y="5216908"/>
            <a:ext cx="11454064" cy="721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Способность к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адекватному наращиванию боевой мощи при возрастании военной угрозы, учет геополитического и геостратегического положения страны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2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27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25642" y="1472665"/>
            <a:ext cx="10972800" cy="53901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строительства и развития Вооруженных Сил РФ  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90901" y="2693656"/>
            <a:ext cx="11810198" cy="53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группировок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войск (сил) на территории России в соответствии с их предназначением и задачами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24977" y="2115956"/>
            <a:ext cx="3590223" cy="4924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1996 года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90901" y="3375632"/>
            <a:ext cx="11810198" cy="53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Совершенствование видовой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 войск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90901" y="4023939"/>
            <a:ext cx="11810198" cy="53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Завершение вывода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соединений и частей, расположенных за пределами России, на ее территории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90901" y="4667634"/>
            <a:ext cx="11810198" cy="104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 перехода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смешанную систему комплектования, сочетающую службу в добровольном порядке - по контракту со службой на основе призыва граждан на военную службу по экстерриториальному принципу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90901" y="5815726"/>
            <a:ext cx="11810198" cy="53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 численности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Вооруженных Сил до установленного уровня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2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11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20716" y="1389229"/>
            <a:ext cx="4485372" cy="4924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период 1996 – 2000 года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0901" y="2048095"/>
            <a:ext cx="6594910" cy="60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Завершение реорганизации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 Вооруженных Сил; 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90901" y="2865248"/>
            <a:ext cx="11810198" cy="103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на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смешанную систему комплектования, создание группировок войск (сил) и военной инфраструктуры на территории Российской Федерации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320716" y="4087179"/>
            <a:ext cx="4485372" cy="4924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2020 года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0901" y="4793860"/>
            <a:ext cx="6989545" cy="60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ежегодного повышения численности военнослужащих, проходящих военную службу по контракту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90901" y="5500657"/>
            <a:ext cx="11810198" cy="60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Оснащенность современными образцами вооружения и военной техникой, доведение их доли до 70-100%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90901" y="6197594"/>
            <a:ext cx="3351196" cy="60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Совершенствование системы военного управления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420402" y="6197593"/>
            <a:ext cx="3351196" cy="60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качества подготовки войск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8649903" y="6207454"/>
            <a:ext cx="3351196" cy="60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военно-научного комплекса МО РФ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7292741" y="4793859"/>
            <a:ext cx="4708358" cy="60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Совершенствование системы военного образования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609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29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90902" y="1850895"/>
            <a:ext cx="6142521" cy="147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Группировки стратегических ядерных сил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поддерживаются в готовности к гарантированному выполнению поставленных боевых задач в ответных действиях.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35718" y="1389229"/>
            <a:ext cx="6920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группировок Вооруженных Сил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avatars.mds.yandex.net/get-zen_doc/229614/pub_5c52b7cac76c2600ad040157_5c52b84c56214a00ad61a081/scale_12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12" y="1850894"/>
            <a:ext cx="3923320" cy="261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Скругленный прямоугольник 11"/>
          <p:cNvSpPr/>
          <p:nvPr/>
        </p:nvSpPr>
        <p:spPr>
          <a:xfrm>
            <a:off x="4697128" y="4616287"/>
            <a:ext cx="7382577" cy="2012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Группировки сил общего, назначения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создаются и размещаются на потенциально опасных направлениях и в жизненно важных районах страны. Их основу составляют войска прикрытия, мобильные силы и резервы различной принадлежности и степени готовности, базирующиеся на развитую систему всех видов обеспечения</a:t>
            </a:r>
          </a:p>
        </p:txBody>
      </p:sp>
      <p:pic>
        <p:nvPicPr>
          <p:cNvPr id="3076" name="Picture 4" descr="https://pbs.twimg.com/media/Ch2BnD2WMAAcXHU.jpg:lar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6" y="3681315"/>
            <a:ext cx="4323327" cy="29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327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1970088" indent="0" algn="ctr">
              <a:lnSpc>
                <a:spcPct val="100000"/>
              </a:lnSpc>
              <a:buNone/>
            </a:pPr>
            <a:endParaRPr lang="ru-RU" sz="3600" b="1" dirty="0" smtClean="0"/>
          </a:p>
          <a:p>
            <a:pPr marL="0" indent="0" algn="ctr">
              <a:buNone/>
            </a:pPr>
            <a:endParaRPr lang="ru-RU" sz="4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  <a:p>
            <a:pPr marL="0" indent="0" algn="ctr">
              <a:buNone/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1: </a:t>
            </a:r>
            <a:r>
              <a:rPr lang="ru-RU" altLang="ru-RU" sz="3600" b="1" dirty="0">
                <a:latin typeface="Times New Roman" panose="02020603050405020304" pitchFamily="18" charset="0"/>
              </a:rPr>
              <a:t>Военные, политические,</a:t>
            </a:r>
            <a:br>
              <a:rPr lang="ru-RU" altLang="ru-RU" sz="3600" b="1" dirty="0">
                <a:latin typeface="Times New Roman" panose="02020603050405020304" pitchFamily="18" charset="0"/>
              </a:rPr>
            </a:br>
            <a:r>
              <a:rPr lang="ru-RU" altLang="ru-RU" sz="3600" b="1" dirty="0">
                <a:latin typeface="Times New Roman" panose="02020603050405020304" pitchFamily="18" charset="0"/>
              </a:rPr>
              <a:t>военно-технические и экономические основы</a:t>
            </a:r>
            <a:br>
              <a:rPr lang="ru-RU" altLang="ru-RU" sz="3600" b="1" dirty="0">
                <a:latin typeface="Times New Roman" panose="02020603050405020304" pitchFamily="18" charset="0"/>
              </a:rPr>
            </a:br>
            <a:r>
              <a:rPr lang="ru-RU" altLang="ru-RU" sz="3600" b="1" dirty="0">
                <a:latin typeface="Times New Roman" panose="02020603050405020304" pitchFamily="18" charset="0"/>
              </a:rPr>
              <a:t>военной </a:t>
            </a:r>
            <a:r>
              <a:rPr lang="ru-RU" altLang="ru-RU" sz="3600" b="1" dirty="0" smtClean="0">
                <a:latin typeface="Times New Roman" panose="02020603050405020304" pitchFamily="18" charset="0"/>
              </a:rPr>
              <a:t>доктрины Российской </a:t>
            </a:r>
            <a:r>
              <a:rPr lang="ru-RU" altLang="ru-RU" sz="3600" b="1" dirty="0">
                <a:latin typeface="Times New Roman" panose="02020603050405020304" pitchFamily="18" charset="0"/>
              </a:rPr>
              <a:t>Федерации</a:t>
            </a:r>
            <a:r>
              <a:rPr lang="ru-RU" sz="36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buNone/>
            </a:pPr>
            <a:endParaRPr lang="ru-RU" sz="3600" b="1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3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</a:t>
            </a:r>
            <a:endParaRPr lang="ru-RU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3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86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smtClean="0">
                <a:solidFill>
                  <a:schemeClr val="tx1"/>
                </a:solidFill>
              </a:rPr>
              <a:t>30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40632" y="1554869"/>
            <a:ext cx="7594333" cy="511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Группировки войск прикрытия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дислоцируются в приграничных районах в готовности к отражению агрессии локального масштаба и обеспечения развертывания Вооруженных Сил в случае ее эскалации.</a:t>
            </a:r>
          </a:p>
          <a:p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Группировки мобильных сил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содержатся в готовности к переброске в кратчайшие сроки на угрожаемые направления (районы), для усиления войск прикрытия, оперативной нейтрализации совместно с ними вооруженных конфликтов, а также решения задач в войнах локального (регионального) масштаба. </a:t>
            </a:r>
            <a:endParaRPr lang="ru-RU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Стратегические 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другие резервы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предназначаются для наращивания усилий при развязывании крупномасштабной войны. С этой целью предусматривается стратегическое развертывание войск и сил флота, проведение мероприятий по переводу страны и Вооруженных Сил с мирного на военное положение.</a:t>
            </a:r>
          </a:p>
        </p:txBody>
      </p:sp>
      <p:pic>
        <p:nvPicPr>
          <p:cNvPr id="4098" name="Picture 2" descr="https://warfiles.ru/uploads/posts/2016-08/org_igza1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20" y="1554870"/>
            <a:ext cx="4073525" cy="26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bs.twimg.com/media/Cu9M9WrWEAAxqFJ.jpg:lar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19" y="4378313"/>
            <a:ext cx="4073525" cy="229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13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  <a:r>
              <a:rPr lang="ru-RU" sz="2400" dirty="0" smtClean="0">
                <a:solidFill>
                  <a:schemeClr val="tx1"/>
                </a:solidFill>
              </a:rPr>
              <a:t>1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022333" y="1382715"/>
            <a:ext cx="6054290" cy="5390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ОБОРОНОЙ СТРАНЫ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9133" y="2175313"/>
            <a:ext cx="8327488" cy="189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Общее руководство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Вооруженными Силами и другими войсками осуществляет Президент РФ - Верховный Главнокомандующий Вооруженными Силами, в соответствии с Конституцией и действующим законодательством России</a:t>
            </a:r>
          </a:p>
        </p:txBody>
      </p:sp>
      <p:pic>
        <p:nvPicPr>
          <p:cNvPr id="5122" name="Picture 2" descr="https://cdn2.hype.ru/1054x/file/2018/02/0/hype-ru-putin-1519722304-106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237" y="2160441"/>
            <a:ext cx="3396147" cy="22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vatars.mds.yandex.net/get-zen_doc/197911/pub_5d3f194de3062c00adeafa58_5d3f36b095aa9f00ad381688/scale_12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3" y="4325070"/>
            <a:ext cx="3888606" cy="238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4812632" y="4832918"/>
            <a:ext cx="7284752" cy="189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Ответственность за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 Вооруженных Сил и других войск несет - Правительство Российской Федерации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435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949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32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82881" y="5576215"/>
            <a:ext cx="5707780" cy="1209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Непосредственное руководство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Вооруженными Силами осуществляет Министр обороны Российской Федерации</a:t>
            </a:r>
          </a:p>
        </p:txBody>
      </p:sp>
      <p:pic>
        <p:nvPicPr>
          <p:cNvPr id="6146" name="Picture 2" descr="https://pbs.twimg.com/media/D7EgzB3WsAAkuek.jpg:lar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50" y="1306755"/>
            <a:ext cx="2749617" cy="32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1232034" y="4764505"/>
            <a:ext cx="3676850" cy="664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Министр обороны РФ генерал-армии Шойгу С. К.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073542" y="5468882"/>
            <a:ext cx="5985308" cy="1389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органом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оперативного руководства Вооруженными Силами является Генеральный штаб Вооруженных Сил Российской Федерации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6516302" y="4687505"/>
            <a:ext cx="4948213" cy="664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Начальник Генерального штаба ВС РФ генерал-армии Герасимов В.В.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https://jpgazeta.ru/wp-content/uploads/2018/03/cd54eb185d0a241e5f2b7f12e6f48317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02" y="1466794"/>
            <a:ext cx="4948213" cy="30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90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82474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023506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33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7170" name="Picture 2" descr="https://upload.wikimedia.org/wikipedia/commons/thumb/e/e0/Great_emblem_of_the_Russian_Ground_Forces.svg/1826px-Great_emblem_of_the_Russian_Ground_Forces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3" y="1259746"/>
            <a:ext cx="1845657" cy="22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8961" y="3608708"/>
            <a:ext cx="3078480" cy="3854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Сухопутные войска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81487" y="3564271"/>
            <a:ext cx="3438525" cy="3854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Военно-космические войска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4" name="Picture 6" descr="https://upload.wikimedia.org/wikipedia/commons/thumb/e/e8/Great_emblem_of_the_Russian_Space_Forces.svg/1200px-Great_emblem_of_the_Russian_Space_Forces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72" y="1401374"/>
            <a:ext cx="1925954" cy="20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static-eu.insales.ru/images/articles/1/2791/256743/f1_1_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25" y="1568721"/>
            <a:ext cx="2370630" cy="16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8434881" y="3564271"/>
            <a:ext cx="3438525" cy="3854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Военно-морской флот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7174" y="4023298"/>
            <a:ext cx="11086005" cy="28058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180" name="Picture 12" descr="https://pbs.twimg.com/media/DRQy4CtXcAIgi5z.png:la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90" y="3984093"/>
            <a:ext cx="2008821" cy="23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s://upload.wikimedia.org/wikipedia/commons/thumb/e/e0/Great_emblem_of_the_command_of_the_Russian_Airborne_Troops.svg/1200px-Great_emblem_of_the_command_of_the_Russian_Airborne_Troops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805" y="3949680"/>
            <a:ext cx="1926220" cy="240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619126" y="6415010"/>
            <a:ext cx="5476874" cy="3854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Ракетные войска стратегического назначения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280652" y="6414606"/>
            <a:ext cx="3438525" cy="3854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Воздушно-десантные войска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36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34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topwar.ru/uploads/posts/2019-02/1549377631_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0" y="2695791"/>
            <a:ext cx="5358051" cy="30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0/Great_emblem_of_the_Western_Military_District.svg/1200px-Great_emblem_of_the_Western_Military_District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783" y="1327490"/>
            <a:ext cx="1476933" cy="177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3/32/Great_emblem_of_the_Southern_Military_District.svg/1200px-Great_emblem_of_the_Southern_Military_District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934" y="1327490"/>
            <a:ext cx="1497677" cy="177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/>
          <p:cNvSpPr/>
          <p:nvPr/>
        </p:nvSpPr>
        <p:spPr>
          <a:xfrm>
            <a:off x="5794409" y="3176337"/>
            <a:ext cx="1713297" cy="596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Западный военный округ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0243123" y="3176337"/>
            <a:ext cx="1713297" cy="596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Южный военный округ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651056" y="6031501"/>
            <a:ext cx="1713297" cy="596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Восточный военный округ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421528" y="6002996"/>
            <a:ext cx="1713297" cy="596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Северный флот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32" name="Picture 8" descr="https://upload.wikimedia.org/wikipedia/commons/thumb/c/ce/Great_emblem_of_the_Central_Military_District.svg/1200px-Great_emblem_of_the_Central_Military_District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315" y="1327489"/>
            <a:ext cx="1497677" cy="177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Скругленный прямоугольник 16"/>
          <p:cNvSpPr/>
          <p:nvPr/>
        </p:nvSpPr>
        <p:spPr>
          <a:xfrm>
            <a:off x="8009245" y="3204841"/>
            <a:ext cx="1713297" cy="596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Центральный военный округ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36" name="Picture 12" descr="https://upload.wikimedia.org/wikipedia/commons/thumb/b/bf/Great_emblem_of_the_36th_Combined_Arms_Army.svg/1200px-Great_emblem_of_the_36th_Combined_Arms_Army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170" y="4005991"/>
            <a:ext cx="1417071" cy="177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upload.wikimedia.org/wikipedia/commons/thumb/c/c5/Great_emblem_of_the_Northern_Fleet.svg/1200px-Great_emblem_of_the_Northern_Fleet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87" y="3999428"/>
            <a:ext cx="1325477" cy="177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031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8450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57239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0598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Учебный вопрос №3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86732" y="2138189"/>
            <a:ext cx="11686674" cy="2259872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–техническая и экономическая основы военной доктрины. Основные направления развития оборонно-промышленного потенциала страны. Военно-техническое сотрудничество Российской Федерации с зарубежными странами: цели, принципы и основные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ic.pics.livejournal.com/vlad1_74/61282034/820575/820575_origin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5" y="4726179"/>
            <a:ext cx="2943760" cy="19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s04.infourok.ru/uploads/ex/0794/0017258b-ee9e0d91/img1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68" y="4726179"/>
            <a:ext cx="2621038" cy="196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vatars.mds.yandex.net/get-zen_doc/53963/pub_5bbb4975b023c400aa642236_5bbb49a5c4487100abab8067/scale_12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351" y="4726179"/>
            <a:ext cx="3040728" cy="19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36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17558" y="1405288"/>
            <a:ext cx="7979343" cy="12897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 военно-технического обеспечения военной безопасности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67891" y="3070459"/>
            <a:ext cx="11107553" cy="3474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Главной целью военно-технического обеспечения военной безопасности РФ доктрина определяет своевременно оснащение и материальное обеспечение Вооруженных Сил и других войск эффективными системами вооружения, военной, специальной техникой и имуществом в количествах, необходимых и достаточных для гарантированной защиты жизненно важных интересов общества и государства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04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37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9646" y="1405289"/>
            <a:ext cx="10895798" cy="6793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путями достижения этой цели являются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63629" y="2266704"/>
            <a:ext cx="11877575" cy="439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создание оптимальной системы вооружений, военной, специальной техники и имущества, обеспечивающей повышение боевой эффективности за счет качественных показателей и базирующейся на планах строительства и оперативного применения Вооруженных Сил и других войск РФ;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оснащение Вооруженных Сил и других войск эффективными образцами вооружения, военной, специальной техники и имущества, обеспечение их повседневной эксплуатации;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применение новейших научно-технических достижений, передовых технологий и прогрессивных материалов при проведении научно-исследовательских и опытно-конструкторских работ для опережающего создания новых поколений вооружения, военной, специальной техники и имущества, максимальное использование математического моделирования для оценки их боевой эффективности до начала серийного производства;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обеспечение необходимых производственных и мобилизационных мощностей промышленности по выпуску вооружения, военной, специальной техники и имущества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58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38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79646" y="1405289"/>
            <a:ext cx="10895798" cy="6793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направления военно-технического обеспечения 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40632" y="2300439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долгосрочных программ вооружения и военной техники (до 10-15 лет) и Государственного оборонного заказа, финансируемых государством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40631" y="3232085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перестройка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промышленности. обеспечивающая военно-техническую и экономическую независимость России в условиях перехода к рыночной экономике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4588" y="4204633"/>
            <a:ext cx="11742821" cy="1089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Совершенствование системы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государственного управления разработкой и производством вооружения, военной, специальной техники и имущества в условиях изменения форм собственности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40630" y="5457920"/>
            <a:ext cx="11742821" cy="1400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системы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финансово-экономических регуляторов и механизмов, направленных на обеспечение оборонных заказов всеми видами ресурсов, а также на создание экономической заинтересованности предприятий различных форм собственности в проведении работ по созданию и производству вооружений, военной, специальной техники и имущества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40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39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24589" y="2351144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Гарантированное обеспечение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финансовыми и материально-техническими ресурсами работ по созданию вооружения военной, специальной техники и имущества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24589" y="1424173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Упреждающая компенсация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возможных последствий уменьшения объема военных разработок и производства вооружения, военной, специальной техники и имущества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4588" y="3276158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контрактной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в систему заказов, разработки и производства военной и военно-ориентированной продукции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24585" y="4174692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исследований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разработок конкурентоспособных и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импортозаменяющих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перспективных технологий, в том числе технологий двойного применения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24586" y="5095656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Постоянный обмен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технологиями двойного применения и их совместное использование с учетом интересов государства и производителей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24586" y="5994968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системы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заказов научно-технической продукции, номенклатуры поставляемых образцов вооружения, военной, специальной техники и имущества, их унификация и стандартизация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18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4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52663" y="2048096"/>
            <a:ext cx="11686674" cy="1282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Источники военной опасности. Основное содержание военной реформы в Российской Федерации. 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52663" y="3465532"/>
            <a:ext cx="11686674" cy="1589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2.Военные основы военной доктрины. Задачи государства в области обеспечения военной безопасности. Цели и задачи военно-технического обеспечения военной безопасности.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52663" y="5190310"/>
            <a:ext cx="11686674" cy="1643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Военно-техническая и экономическая основы военной доктрины. Основные направления развития оборонно-промышленного потенциала страны. Военно-техническое сотрудничество Российской Федерации с зарубежными странами: цели, принципы и основные направления.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40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24589" y="1424173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Осуществление кредитно-финансовой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политики, обеспечивающей выполнение оборонного заказа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24588" y="2390174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Поддержание темпов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перевооружения войск, отвечающих потребностям надежного обеспечения военной безопасности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4588" y="3399655"/>
            <a:ext cx="11742821" cy="8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Планомерная модернизация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вооружения, военной, специальной техники и имущества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6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41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79646" y="1405289"/>
            <a:ext cx="10895798" cy="6793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Приоритет военно-технического обеспечения 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4589" y="2266703"/>
            <a:ext cx="11742821" cy="1198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Опережающее развитие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фундаментальных и прикладных исследований и опытно-конструкторских разработок, позволяющих эффективно реагировать на возникающие военные угрозы и военно-технические прорывы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4589" y="3603810"/>
            <a:ext cx="11742821" cy="1651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 высокоэффективных систем управления войсками и оружием, связи, разведки, стратегического предупреждения, радиоэлектронной борьбы, высокоточных, мобильных безъядерных средств поражения, а также систем их информационного обеспечения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24589" y="5428650"/>
            <a:ext cx="11742821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Поддержание всего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комплекса стратегических вооружений на уровне, обеспечивающем безопасность России и ее союзников, стратегическую стабильность, сдерживание ядерной и обычной войн, а также ядерную безопасность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42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0585" y="2532633"/>
            <a:ext cx="11742821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эргономических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 вооружения и военной техники в системах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«воин – машина»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0585" y="1469827"/>
            <a:ext cx="11742821" cy="79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индивидуальной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технической оснащенности военнослужащих средствами ведения вооруженной борьбы, связи и защиты</a:t>
            </a:r>
          </a:p>
        </p:txBody>
      </p:sp>
      <p:pic>
        <p:nvPicPr>
          <p:cNvPr id="1026" name="Picture 2" descr="https://nvvku.mil.ru/upload/site25/document_images/CEEy288dZ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5" y="3895964"/>
            <a:ext cx="4229659" cy="281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litaryarms.ru/wp-content/uploads/2019/01/ratnik-budushche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219" y="3934509"/>
            <a:ext cx="4118042" cy="27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7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43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s://cdn.tvc.ru/pictures/o/191/8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5" y="4318221"/>
            <a:ext cx="3794154" cy="234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hochel.ru/wp-content/uploads/2019/06/0603opk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37" y="1437729"/>
            <a:ext cx="3392903" cy="22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nvesttalk.ru/wp-content/uploads/2016/02/voennie-predpriyatiya-vazhni-dlya-rossiyskoy-ekonomiki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37" y="4318221"/>
            <a:ext cx="3392903" cy="234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4636" y="1437728"/>
            <a:ext cx="7276699" cy="8145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Оборонно-промышленный потенциал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(предприятия, организации)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7259" y="2400487"/>
            <a:ext cx="3474720" cy="4774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  <a:endParaRPr lang="ru-RU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58640" y="2400486"/>
            <a:ext cx="3474720" cy="4774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endParaRPr lang="ru-RU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27259" y="3026130"/>
            <a:ext cx="3474720" cy="4774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</a:t>
            </a:r>
            <a:endParaRPr lang="ru-RU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358640" y="3026128"/>
            <a:ext cx="3474720" cy="4774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Гарантийный надзор</a:t>
            </a:r>
            <a:endParaRPr lang="ru-RU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7259" y="3656722"/>
            <a:ext cx="3474720" cy="4774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Утилизация </a:t>
            </a:r>
            <a:endParaRPr lang="ru-RU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https://img.gazeta.ru/files3/687/12358687/upload-10-DSC_3674-pic4_zoom-1500x1500-7775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04" y="3856305"/>
            <a:ext cx="4212473" cy="280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933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44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79646" y="1405289"/>
            <a:ext cx="10895798" cy="6793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Приоритет военно-технического обеспечения 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43447" y="2188513"/>
            <a:ext cx="11505106" cy="55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Укрепление военно-политических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позиций России в различных регионах мира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43447" y="2834384"/>
            <a:ext cx="11505106" cy="125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валютных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 для государственных нужд, развития конверсии, военного производства, ликвидации и утилизации оружия и структурной перестройки предприятий оборонных отраслей промышленности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43447" y="4182545"/>
            <a:ext cx="11505106" cy="730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Поддержание на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необходимом уровне экспортного потенциала страны в области обычных вооружений и военной техники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43447" y="5030029"/>
            <a:ext cx="11505106" cy="73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научно-технической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экспериментальной базы оборонных отраслей промышленности, их научно-исследовательских учреждений и организаций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68300" y="5836793"/>
            <a:ext cx="11505106" cy="856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социальной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защиты персонала предприятий, учреждений и организаций, разрабатывающих и производящих вооружение, военную,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технику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имущество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929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3"/>
            <a:ext cx="12192000" cy="4594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857865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171279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  <a:r>
              <a:rPr lang="ru-RU" sz="2400" dirty="0" smtClean="0">
                <a:solidFill>
                  <a:schemeClr val="tx1"/>
                </a:solidFill>
              </a:rPr>
              <a:t>5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55557" y="4379495"/>
            <a:ext cx="9346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"... систему официально принятых в государстве взглядов на предотвращение войн, вооруженных конфликтов, на военное строительство, подготовку страны к обороне, организацию противодействия угрозам военной безопасности государства, использование Вооруженных Сил и других войск России для защиты жизненно важных интересов Российской Федерации</a:t>
            </a:r>
            <a:r>
              <a:rPr lang="ru-RU" dirty="0"/>
              <a:t>’’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20278" y="1607419"/>
            <a:ext cx="9808143" cy="1896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надежной обороны и военной безопасности исторически становится все более сложной, комплексной проблемой, требующей привлечения материальных, духовных, людских сил, интеграцией усилий различных сфер жизнедеятельности общества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86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5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cf.ppt-online.org/files/slide/c/CW8JqMIjynYDZkGFwtfxu6io9BK4gaTmdh2czX/slide-27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41"/>
          <a:stretch/>
        </p:blipFill>
        <p:spPr bwMode="auto">
          <a:xfrm>
            <a:off x="102895" y="2202570"/>
            <a:ext cx="6251436" cy="30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vatars.mds.yandex.net/get-zen_doc/175962/pub_5d948522c7e50c00b246f6db_5d94853e86c4a900b028ee2a/scale_12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7" y="1811907"/>
            <a:ext cx="5700713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5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8450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6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№1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86732" y="2283252"/>
            <a:ext cx="11686674" cy="1573261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военной опасности. Основное содержание военной реформы в Российской Федерации. </a:t>
            </a:r>
          </a:p>
        </p:txBody>
      </p:sp>
      <p:pic>
        <p:nvPicPr>
          <p:cNvPr id="3074" name="Picture 2" descr="https://ds05.infourok.ru/uploads/ex/085b/000a8faa-2772d355/img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27450"/>
            <a:ext cx="3432175" cy="25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lide-share.ru/image/2744740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027450"/>
            <a:ext cx="7620000" cy="25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8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71500" y="1447801"/>
            <a:ext cx="11301906" cy="916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реформа -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это объективный многократный процесс, требующий соответствующих экономических и политических условий его осуществления.</a:t>
            </a:r>
          </a:p>
        </p:txBody>
      </p:sp>
      <p:pic>
        <p:nvPicPr>
          <p:cNvPr id="1026" name="Picture 2" descr="https://cf.ppt-online.org/files/slide/d/dOam72gWsc8uUo4rAKzjChIwefPlSb3Bny0vXL/slide-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516" y="2526803"/>
            <a:ext cx="5169890" cy="387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f.ppt-online.org/files/slide/d/dOam72gWsc8uUo4rAKzjChIwefPlSb3Bny0vXL/slide-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36" y="2528439"/>
            <a:ext cx="5167707" cy="387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3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8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2052" name="Picture 4" descr="https://ds04.infourok.ru/uploads/ex/0608/000bb24f-9d74d84b/img2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9" y="1354880"/>
            <a:ext cx="7207751" cy="54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538149" y="1354881"/>
            <a:ext cx="4572000" cy="8108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Упорядочение системы военного управления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538149" y="2235612"/>
            <a:ext cx="4572000" cy="10851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принципов комплектования и форм организации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538149" y="3390642"/>
            <a:ext cx="4572000" cy="8108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между армией мирного и военного времени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538149" y="4271373"/>
            <a:ext cx="4572000" cy="10706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между армией действующей и резервной (запасной)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538149" y="5406195"/>
            <a:ext cx="4572000" cy="8108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Совершенствование системы подготовки кадров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7538149" y="6281173"/>
            <a:ext cx="4572000" cy="47952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переоснащение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244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ОБЩЕСТВЕННО-ГОСУДАРССТВЕННАЯ ПОДГОТОВКА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9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19763" y="1703672"/>
            <a:ext cx="6227545" cy="401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реформа Верховного Главнокомандующего Путина В.В. развивается в положительном векторе.  Последние мировые события доказывают, что армия России остается сдерживающим фактором для НАТО, возвращение Крыма России было бы просто невозможно, если бы она не обладала мощным военно-промышленным комплексом. Военная реформа еще не завершена, но по всем показателям она должна быть успешной, а русская армия в конечном результате только усилится и станет куда профессиональней и технически оснащённой, как и во времена Петра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batop.ru/sites/default/files/velikie-dostizheniya-putina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56" y="1789131"/>
            <a:ext cx="48196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79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2436</Words>
  <Application>Microsoft Office PowerPoint</Application>
  <PresentationFormat>Широкоэкранный</PresentationFormat>
  <Paragraphs>287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ОБЩЕСТВЕННО-ГОСУДАРССТВЕННАЯ ПОДГОТОВКА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ОБЩЕСТВЕННО-ГОСУДАРССТВЕННАЯ ПОДГОТОВКА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ОБЩЕСТВЕННО-ГОСУДАРССТВЕННАЯ ПОДГОТОВКА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Personal</dc:creator>
  <cp:lastModifiedBy>Personal</cp:lastModifiedBy>
  <cp:revision>164</cp:revision>
  <dcterms:created xsi:type="dcterms:W3CDTF">2019-10-22T09:04:40Z</dcterms:created>
  <dcterms:modified xsi:type="dcterms:W3CDTF">2020-02-13T07:20:15Z</dcterms:modified>
</cp:coreProperties>
</file>